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1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user" initials="u" lastIdx="1" clrIdx="0">
    <p:extLst>
      <p:ext uri="{19B8F6BF-5375-455C-9EA6-DF929625EA0E}">
        <p15:presenceInfo xmlns:p15="http://schemas.microsoft.com/office/powerpoint/2012/main" userId="us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015" autoAdjust="0"/>
    <p:restoredTop sz="80479" autoAdjust="0"/>
  </p:normalViewPr>
  <p:slideViewPr>
    <p:cSldViewPr snapToGrid="0">
      <p:cViewPr varScale="1">
        <p:scale>
          <a:sx n="58" d="100"/>
          <a:sy n="58" d="100"/>
        </p:scale>
        <p:origin x="42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K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63CD631-1FFC-4868-94E2-74D86AA4AD85}" type="datetimeFigureOut">
              <a:rPr lang="en-KE" smtClean="0"/>
              <a:t>04/08/2021</a:t>
            </a:fld>
            <a:endParaRPr lang="en-KE"/>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K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K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K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3F4439B-92BA-4FAD-9349-03A6A7242B17}" type="slidenum">
              <a:rPr lang="en-KE" smtClean="0"/>
              <a:t>‹#›</a:t>
            </a:fld>
            <a:endParaRPr lang="en-KE"/>
          </a:p>
        </p:txBody>
      </p:sp>
    </p:spTree>
    <p:extLst>
      <p:ext uri="{BB962C8B-B14F-4D97-AF65-F5344CB8AC3E}">
        <p14:creationId xmlns:p14="http://schemas.microsoft.com/office/powerpoint/2010/main" val="33221847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Community involvement is key in preventing delinquent behavior in juveniles especially in rehabilitating youth involved in drug abuse. The community establishes social and job skills and connects local artists with at-risk teens who are involved in juvenile justice system and may be undergoing treatment for substance abuse. The community can also come up with programs and workshops that help youth develop skills necessary to be responsible citizens. This is done through programs that offer internships, workshops and job-shadowing opportunities (</a:t>
            </a:r>
            <a:r>
              <a:rPr lang="it-IT" dirty="0"/>
              <a:t>Iudici &amp; Maiocchi, 2014)</a:t>
            </a:r>
            <a:r>
              <a:rPr lang="en-US" dirty="0"/>
              <a:t>. For example, some communities have activities like National Substance Abuse Prevention Month, whereby the community sensitizes the youth against drug and alcohol abuse. </a:t>
            </a:r>
          </a:p>
          <a:p>
            <a:endParaRPr lang="en-KE" dirty="0"/>
          </a:p>
        </p:txBody>
      </p:sp>
      <p:sp>
        <p:nvSpPr>
          <p:cNvPr id="4" name="Slide Number Placeholder 3"/>
          <p:cNvSpPr>
            <a:spLocks noGrp="1"/>
          </p:cNvSpPr>
          <p:nvPr>
            <p:ph type="sldNum" sz="quarter" idx="5"/>
          </p:nvPr>
        </p:nvSpPr>
        <p:spPr/>
        <p:txBody>
          <a:bodyPr/>
          <a:lstStyle/>
          <a:p>
            <a:fld id="{73F4439B-92BA-4FAD-9349-03A6A7242B17}" type="slidenum">
              <a:rPr lang="en-KE" smtClean="0"/>
              <a:t>2</a:t>
            </a:fld>
            <a:endParaRPr lang="en-KE"/>
          </a:p>
        </p:txBody>
      </p:sp>
    </p:spTree>
    <p:extLst>
      <p:ext uri="{BB962C8B-B14F-4D97-AF65-F5344CB8AC3E}">
        <p14:creationId xmlns:p14="http://schemas.microsoft.com/office/powerpoint/2010/main" val="154034768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Corrections can be improved through proper training of corrections officer. The correctional officers need to be properly trained on how to handle different kinds of juvenile offenders. Again, more correctional centers need to be established in California. These programs also need to be well funded s that they can operate effectively. </a:t>
            </a:r>
          </a:p>
          <a:p>
            <a:endParaRPr lang="en-KE" dirty="0"/>
          </a:p>
        </p:txBody>
      </p:sp>
      <p:sp>
        <p:nvSpPr>
          <p:cNvPr id="4" name="Slide Number Placeholder 3"/>
          <p:cNvSpPr>
            <a:spLocks noGrp="1"/>
          </p:cNvSpPr>
          <p:nvPr>
            <p:ph type="sldNum" sz="quarter" idx="5"/>
          </p:nvPr>
        </p:nvSpPr>
        <p:spPr/>
        <p:txBody>
          <a:bodyPr/>
          <a:lstStyle/>
          <a:p>
            <a:fld id="{73F4439B-92BA-4FAD-9349-03A6A7242B17}" type="slidenum">
              <a:rPr lang="en-KE" smtClean="0"/>
              <a:t>11</a:t>
            </a:fld>
            <a:endParaRPr lang="en-KE"/>
          </a:p>
        </p:txBody>
      </p:sp>
    </p:spTree>
    <p:extLst>
      <p:ext uri="{BB962C8B-B14F-4D97-AF65-F5344CB8AC3E}">
        <p14:creationId xmlns:p14="http://schemas.microsoft.com/office/powerpoint/2010/main" val="313068453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Juveniles are rehabilitated not punished. This is the purpose of juvenile justice system. Rehabilitation centers should concentrate more on education programs, therapy programs, drug treatment and psychological counseling. These are vita aspects of rehabilitation because they help in smooth transition from the correctional centers to the community. Additionally, rehabilitation centers should seek the root cause that made the youth to commit a crime so that the appropriate measure is taken (Abrams, 2006). </a:t>
            </a:r>
          </a:p>
          <a:p>
            <a:endParaRPr lang="en-KE" dirty="0"/>
          </a:p>
        </p:txBody>
      </p:sp>
      <p:sp>
        <p:nvSpPr>
          <p:cNvPr id="4" name="Slide Number Placeholder 3"/>
          <p:cNvSpPr>
            <a:spLocks noGrp="1"/>
          </p:cNvSpPr>
          <p:nvPr>
            <p:ph type="sldNum" sz="quarter" idx="5"/>
          </p:nvPr>
        </p:nvSpPr>
        <p:spPr/>
        <p:txBody>
          <a:bodyPr/>
          <a:lstStyle/>
          <a:p>
            <a:fld id="{73F4439B-92BA-4FAD-9349-03A6A7242B17}" type="slidenum">
              <a:rPr lang="en-KE" smtClean="0"/>
              <a:t>12</a:t>
            </a:fld>
            <a:endParaRPr lang="en-KE"/>
          </a:p>
        </p:txBody>
      </p:sp>
    </p:spTree>
    <p:extLst>
      <p:ext uri="{BB962C8B-B14F-4D97-AF65-F5344CB8AC3E}">
        <p14:creationId xmlns:p14="http://schemas.microsoft.com/office/powerpoint/2010/main" val="41932757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Various measures can be taken to prevent recidivism. First, the community should avoid discriminating and stigmatizing ex-convicts. When stigmatized, ex-offenders are likely to go back to their criminal ways and go back to prison (McMasters, 2015).  Secondly, juvenile convicts should be equipped with resources and information as they go back to the community. The convicts need to be given information and guided as they return to the community. The other recommendation is to improve substance abuse treatment. Most of the juvenile offenders use drugs. Proper treatment should be done so that when they are released, they don’t relapse. Additionally, their mental health need to be prioritized especially by providing cognitive behavioral therapy. This is particularly vital for people who have committed violent crimes and those with criminal record (Abrams, 2006).  Lastly, while in incarceration and correctional centers, juveniles need to be trained and given skills that they can use when they are released. These skills help the inmates secure employment when they return to the community. </a:t>
            </a:r>
          </a:p>
          <a:p>
            <a:endParaRPr lang="en-KE" dirty="0"/>
          </a:p>
        </p:txBody>
      </p:sp>
      <p:sp>
        <p:nvSpPr>
          <p:cNvPr id="4" name="Slide Number Placeholder 3"/>
          <p:cNvSpPr>
            <a:spLocks noGrp="1"/>
          </p:cNvSpPr>
          <p:nvPr>
            <p:ph type="sldNum" sz="quarter" idx="5"/>
          </p:nvPr>
        </p:nvSpPr>
        <p:spPr/>
        <p:txBody>
          <a:bodyPr/>
          <a:lstStyle/>
          <a:p>
            <a:fld id="{73F4439B-92BA-4FAD-9349-03A6A7242B17}" type="slidenum">
              <a:rPr lang="en-KE" smtClean="0"/>
              <a:t>13</a:t>
            </a:fld>
            <a:endParaRPr lang="en-KE"/>
          </a:p>
        </p:txBody>
      </p:sp>
    </p:spTree>
    <p:extLst>
      <p:ext uri="{BB962C8B-B14F-4D97-AF65-F5344CB8AC3E}">
        <p14:creationId xmlns:p14="http://schemas.microsoft.com/office/powerpoint/2010/main" val="18782899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Snohomish County, Washington, there is a program dubbed “Reclaiming Futures” that helps youth trapped in drug addiction and crime by improving access to resources through educators and families. These programs help in preventing crime and build a network of caring individuals for teen’s success (Iudici &amp; Maiocchi, 2014) Such programs are capable of helping the young people counter peer pressure that may lead to criminal activities. The community also plays an important role in reintegrating the released juveniles back to the community by avoiding stigmatizing them. The community should embrace the released juveniles to avoid them re-offending. </a:t>
            </a:r>
          </a:p>
          <a:p>
            <a:endParaRPr lang="en-KE" dirty="0"/>
          </a:p>
        </p:txBody>
      </p:sp>
      <p:sp>
        <p:nvSpPr>
          <p:cNvPr id="4" name="Slide Number Placeholder 3"/>
          <p:cNvSpPr>
            <a:spLocks noGrp="1"/>
          </p:cNvSpPr>
          <p:nvPr>
            <p:ph type="sldNum" sz="quarter" idx="5"/>
          </p:nvPr>
        </p:nvSpPr>
        <p:spPr/>
        <p:txBody>
          <a:bodyPr/>
          <a:lstStyle/>
          <a:p>
            <a:fld id="{73F4439B-92BA-4FAD-9349-03A6A7242B17}" type="slidenum">
              <a:rPr lang="en-KE" smtClean="0"/>
              <a:t>3</a:t>
            </a:fld>
            <a:endParaRPr lang="en-KE"/>
          </a:p>
        </p:txBody>
      </p:sp>
    </p:spTree>
    <p:extLst>
      <p:ext uri="{BB962C8B-B14F-4D97-AF65-F5344CB8AC3E}">
        <p14:creationId xmlns:p14="http://schemas.microsoft.com/office/powerpoint/2010/main" val="19057355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Police officers, as the custodians of law, have the duty to serve and protect. They also have a significant role in crime prevention. The police officers handle juveniles differently from adult offenders. The police officers handle the juveniles with leniency, although this depends on the crime committed. When a juvenile commits a crime, the police can arrest the suspect, refer them to a social service agency for help, or let them go. By enforcing law and order, police officers prevent potential crimes from being committed. Through community policing, police officers work with the community in preventing crime. Community policing which is  a collaboration between the police and the community in promoting security and preventing crime, helps in reducing juvenile criminal activities.  </a:t>
            </a:r>
            <a:endParaRPr lang="en-KE" dirty="0"/>
          </a:p>
        </p:txBody>
      </p:sp>
      <p:sp>
        <p:nvSpPr>
          <p:cNvPr id="4" name="Slide Number Placeholder 3"/>
          <p:cNvSpPr>
            <a:spLocks noGrp="1"/>
          </p:cNvSpPr>
          <p:nvPr>
            <p:ph type="sldNum" sz="quarter" idx="5"/>
          </p:nvPr>
        </p:nvSpPr>
        <p:spPr/>
        <p:txBody>
          <a:bodyPr/>
          <a:lstStyle/>
          <a:p>
            <a:fld id="{73F4439B-92BA-4FAD-9349-03A6A7242B17}" type="slidenum">
              <a:rPr lang="en-KE" smtClean="0"/>
              <a:t>4</a:t>
            </a:fld>
            <a:endParaRPr lang="en-KE"/>
          </a:p>
        </p:txBody>
      </p:sp>
    </p:spTree>
    <p:extLst>
      <p:ext uri="{BB962C8B-B14F-4D97-AF65-F5344CB8AC3E}">
        <p14:creationId xmlns:p14="http://schemas.microsoft.com/office/powerpoint/2010/main" val="580030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Since juvenile justice system involves rehabilitation and not punishment as in adult courts, a disposition is very important in dealing with juvenile delinquency. The disposition can involve incarceration, probation, being placed in a treatment center or being placed in community programs. Courts should issue the best ruling that can help rehabilitate the youth. For example, a first-time offender who has not committed violent crimes should be put under probation. Youths who require change of behavior like those addicted with alcohol and drug abuse should be placed in a residential treatment facility. By doing so, juvenile courts help in rehabilitating the youth and preventing recidivism. </a:t>
            </a:r>
          </a:p>
          <a:p>
            <a:endParaRPr lang="en-KE" dirty="0"/>
          </a:p>
        </p:txBody>
      </p:sp>
      <p:sp>
        <p:nvSpPr>
          <p:cNvPr id="4" name="Slide Number Placeholder 3"/>
          <p:cNvSpPr>
            <a:spLocks noGrp="1"/>
          </p:cNvSpPr>
          <p:nvPr>
            <p:ph type="sldNum" sz="quarter" idx="5"/>
          </p:nvPr>
        </p:nvSpPr>
        <p:spPr/>
        <p:txBody>
          <a:bodyPr/>
          <a:lstStyle/>
          <a:p>
            <a:fld id="{73F4439B-92BA-4FAD-9349-03A6A7242B17}" type="slidenum">
              <a:rPr lang="en-KE" smtClean="0"/>
              <a:t>5</a:t>
            </a:fld>
            <a:endParaRPr lang="en-KE"/>
          </a:p>
        </p:txBody>
      </p:sp>
    </p:spTree>
    <p:extLst>
      <p:ext uri="{BB962C8B-B14F-4D97-AF65-F5344CB8AC3E}">
        <p14:creationId xmlns:p14="http://schemas.microsoft.com/office/powerpoint/2010/main" val="121857018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are various probation centers and treatment facilities that help rehabilitate addicted youths and those with mental problems in California. Data from OJJP shows that juvenile arrests and incarcerations have been falling in the past ten years. These are positive measures that which show that probation initiatives have had a significant impact in reducing crime. This means that California has significantly succeeded in rehabilitating the youth.</a:t>
            </a:r>
          </a:p>
          <a:p>
            <a:endParaRPr lang="en-KE" dirty="0"/>
          </a:p>
        </p:txBody>
      </p:sp>
      <p:sp>
        <p:nvSpPr>
          <p:cNvPr id="4" name="Slide Number Placeholder 3"/>
          <p:cNvSpPr>
            <a:spLocks noGrp="1"/>
          </p:cNvSpPr>
          <p:nvPr>
            <p:ph type="sldNum" sz="quarter" idx="5"/>
          </p:nvPr>
        </p:nvSpPr>
        <p:spPr/>
        <p:txBody>
          <a:bodyPr/>
          <a:lstStyle/>
          <a:p>
            <a:fld id="{73F4439B-92BA-4FAD-9349-03A6A7242B17}" type="slidenum">
              <a:rPr lang="en-KE" smtClean="0"/>
              <a:t>6</a:t>
            </a:fld>
            <a:endParaRPr lang="en-KE"/>
          </a:p>
        </p:txBody>
      </p:sp>
    </p:spTree>
    <p:extLst>
      <p:ext uri="{BB962C8B-B14F-4D97-AF65-F5344CB8AC3E}">
        <p14:creationId xmlns:p14="http://schemas.microsoft.com/office/powerpoint/2010/main" val="309060731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California has numerous programs for restorative justice. Examples of restorative justice programs and services in California include community service, Victim Impact Classes, Community Policing, Peer Courts, Community Justice Conferencing, Neighborhood Watch, and community courts. CPOC is an association of probation officers from all 58 counties in California committed to a research-based approach to public safety. One of the goals of the association is to restore victims and promote healthy families and communities through restorative justice. Other goals include crime prevention and reducing recidivism.  </a:t>
            </a:r>
          </a:p>
          <a:p>
            <a:r>
              <a:rPr lang="en-US" dirty="0"/>
              <a:t>However, these programs have not been effective especially for juveniles. Most of them only offer restorative justice for adults only. For example, the Yolo County Neighborhood Court is an adult </a:t>
            </a:r>
            <a:endParaRPr lang="en-KE" dirty="0"/>
          </a:p>
        </p:txBody>
      </p:sp>
      <p:sp>
        <p:nvSpPr>
          <p:cNvPr id="4" name="Slide Number Placeholder 3"/>
          <p:cNvSpPr>
            <a:spLocks noGrp="1"/>
          </p:cNvSpPr>
          <p:nvPr>
            <p:ph type="sldNum" sz="quarter" idx="5"/>
          </p:nvPr>
        </p:nvSpPr>
        <p:spPr/>
        <p:txBody>
          <a:bodyPr/>
          <a:lstStyle/>
          <a:p>
            <a:fld id="{73F4439B-92BA-4FAD-9349-03A6A7242B17}" type="slidenum">
              <a:rPr lang="en-KE" smtClean="0"/>
              <a:t>7</a:t>
            </a:fld>
            <a:endParaRPr lang="en-KE"/>
          </a:p>
        </p:txBody>
      </p:sp>
    </p:spTree>
    <p:extLst>
      <p:ext uri="{BB962C8B-B14F-4D97-AF65-F5344CB8AC3E}">
        <p14:creationId xmlns:p14="http://schemas.microsoft.com/office/powerpoint/2010/main" val="300570118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California has established various programs aimed at reducing juvenile recidivism. REJUVENATE is one of the programs that aims at reducing recidivism by 80% for youths aged 12-17. The program aims at reducing gang violence by providing youth with skills, counseling, and work experience. The skills will help the youth avoid re-offending. The other program is called Stockton Comprehensive Anti-Gang Programs for Youth which received an inaugural funding of around $230,000 in 2020. The program aims at deterring and suppressing crime by preventing and reducing youth gang violence. The program targets youth previously involved in gang violence (</a:t>
            </a:r>
            <a:r>
              <a:rPr lang="it-IT" dirty="0"/>
              <a:t>Duel, Marrone, &amp; Rozen, 2010). </a:t>
            </a:r>
            <a:endParaRPr lang="en-US" dirty="0"/>
          </a:p>
          <a:p>
            <a:endParaRPr lang="en-KE" dirty="0"/>
          </a:p>
        </p:txBody>
      </p:sp>
      <p:sp>
        <p:nvSpPr>
          <p:cNvPr id="4" name="Slide Number Placeholder 3"/>
          <p:cNvSpPr>
            <a:spLocks noGrp="1"/>
          </p:cNvSpPr>
          <p:nvPr>
            <p:ph type="sldNum" sz="quarter" idx="5"/>
          </p:nvPr>
        </p:nvSpPr>
        <p:spPr/>
        <p:txBody>
          <a:bodyPr/>
          <a:lstStyle/>
          <a:p>
            <a:fld id="{73F4439B-92BA-4FAD-9349-03A6A7242B17}" type="slidenum">
              <a:rPr lang="en-KE" smtClean="0"/>
              <a:t>8</a:t>
            </a:fld>
            <a:endParaRPr lang="en-KE"/>
          </a:p>
        </p:txBody>
      </p:sp>
    </p:spTree>
    <p:extLst>
      <p:ext uri="{BB962C8B-B14F-4D97-AF65-F5344CB8AC3E}">
        <p14:creationId xmlns:p14="http://schemas.microsoft.com/office/powerpoint/2010/main" val="13066474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 stated earlier, community involvement is key in preventing juvenile delinquency. However most of the times, community programs are not very effective as they should. Sometimes the society is very judgmental and does not accommodate ex-convicts in the society. This makes the ex-prisoners to offend again and go back to jail. This is an area that the community needs to improve. The community should not stigmatize those who have been release from prison, rather it should embrace them and integrate them to the society. Additionally, the community should establish more programs to deal with drug and marijuana abuse. Also, the community needs to be organized so that it provides youth with skills and artwork that can be income-generating to prevent them from re-offending. </a:t>
            </a:r>
          </a:p>
          <a:p>
            <a:endParaRPr lang="en-KE" dirty="0"/>
          </a:p>
        </p:txBody>
      </p:sp>
      <p:sp>
        <p:nvSpPr>
          <p:cNvPr id="4" name="Slide Number Placeholder 3"/>
          <p:cNvSpPr>
            <a:spLocks noGrp="1"/>
          </p:cNvSpPr>
          <p:nvPr>
            <p:ph type="sldNum" sz="quarter" idx="5"/>
          </p:nvPr>
        </p:nvSpPr>
        <p:spPr/>
        <p:txBody>
          <a:bodyPr/>
          <a:lstStyle/>
          <a:p>
            <a:fld id="{73F4439B-92BA-4FAD-9349-03A6A7242B17}" type="slidenum">
              <a:rPr lang="en-KE" smtClean="0"/>
              <a:t>9</a:t>
            </a:fld>
            <a:endParaRPr lang="en-KE"/>
          </a:p>
        </p:txBody>
      </p:sp>
    </p:spTree>
    <p:extLst>
      <p:ext uri="{BB962C8B-B14F-4D97-AF65-F5344CB8AC3E}">
        <p14:creationId xmlns:p14="http://schemas.microsoft.com/office/powerpoint/2010/main" val="360337356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law enforcement through police officers should embrace community policing programs that can help them prevent and reduce juvenile delinquency. Since its inception in the 1980s, community policing has been rated as an effective policing technique. It has succeed in preventing and reducing crime rates among the youth and adults. For example, the community can help the police identify delinquent youths at an early stage so that the necessary measures are taken. Courts are a vital elements of the criminal justice system. However, there have been a record of biased ruling by judges based on the color, gender, ethnicity and religion of the defendant. The black community and Latinos have been the main victims of biased rulings. The court system should ensure decisions made by the juvenile courts are objective and genuine. Sentencing should be reasonable depending on the magnitude of the crime. Black Americans are overrepresented in the criminal justice system out of unfair court system.</a:t>
            </a:r>
          </a:p>
          <a:p>
            <a:endParaRPr lang="en-US" dirty="0"/>
          </a:p>
          <a:p>
            <a:endParaRPr lang="en-KE" dirty="0"/>
          </a:p>
        </p:txBody>
      </p:sp>
      <p:sp>
        <p:nvSpPr>
          <p:cNvPr id="4" name="Slide Number Placeholder 3"/>
          <p:cNvSpPr>
            <a:spLocks noGrp="1"/>
          </p:cNvSpPr>
          <p:nvPr>
            <p:ph type="sldNum" sz="quarter" idx="5"/>
          </p:nvPr>
        </p:nvSpPr>
        <p:spPr/>
        <p:txBody>
          <a:bodyPr/>
          <a:lstStyle/>
          <a:p>
            <a:fld id="{73F4439B-92BA-4FAD-9349-03A6A7242B17}" type="slidenum">
              <a:rPr lang="en-KE" smtClean="0"/>
              <a:t>10</a:t>
            </a:fld>
            <a:endParaRPr lang="en-KE"/>
          </a:p>
        </p:txBody>
      </p:sp>
    </p:spTree>
    <p:extLst>
      <p:ext uri="{BB962C8B-B14F-4D97-AF65-F5344CB8AC3E}">
        <p14:creationId xmlns:p14="http://schemas.microsoft.com/office/powerpoint/2010/main" val="39029196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8/4/2021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8/4/2021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8/4/2021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8/4/2021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8/4/2021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8/4/2021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8/4/2021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8/4/2021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8/4/2021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8/4/2021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B712588-04B1-427B-82EE-E8DB90309F08}" type="datetimeFigureOut">
              <a:rPr lang="en-US" dirty="0"/>
              <a:t>8/4/2021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8/4/2021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8/4/2021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8/4/2021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2A54C80-263E-416B-A8E0-580EDEADCBDC}" type="datetimeFigureOut">
              <a:rPr lang="en-US" dirty="0"/>
              <a:t>8/4/2021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8/4/2021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8/4/2021</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65" r:id="rId4"/>
    <p:sldLayoutId id="2147483653" r:id="rId5"/>
    <p:sldLayoutId id="2147483654" r:id="rId6"/>
    <p:sldLayoutId id="2147483655" r:id="rId7"/>
    <p:sldLayoutId id="2147483666" r:id="rId8"/>
    <p:sldLayoutId id="2147483657" r:id="rId9"/>
    <p:sldLayoutId id="2147483660" r:id="rId10"/>
    <p:sldLayoutId id="2147483661" r:id="rId11"/>
    <p:sldLayoutId id="2147483662" r:id="rId12"/>
    <p:sldLayoutId id="2147483663" r:id="rId13"/>
    <p:sldLayoutId id="2147483664" r:id="rId14"/>
    <p:sldLayoutId id="2147483667" r:id="rId15"/>
    <p:sldLayoutId id="214748365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61E61C-A5F9-4767-B4EF-6504EF7C5B04}"/>
              </a:ext>
            </a:extLst>
          </p:cNvPr>
          <p:cNvSpPr>
            <a:spLocks noGrp="1"/>
          </p:cNvSpPr>
          <p:nvPr>
            <p:ph type="ctrTitle"/>
          </p:nvPr>
        </p:nvSpPr>
        <p:spPr>
          <a:xfrm>
            <a:off x="1507067" y="1978429"/>
            <a:ext cx="7766936" cy="1450571"/>
          </a:xfrm>
        </p:spPr>
        <p:txBody>
          <a:bodyPr/>
          <a:lstStyle/>
          <a:p>
            <a:pPr algn="ctr"/>
            <a:r>
              <a:rPr lang="en-US" dirty="0"/>
              <a:t>Juvenile Justice Proposal presentation </a:t>
            </a:r>
            <a:endParaRPr lang="en-KE" dirty="0"/>
          </a:p>
        </p:txBody>
      </p:sp>
      <p:sp>
        <p:nvSpPr>
          <p:cNvPr id="3" name="Subtitle 2">
            <a:extLst>
              <a:ext uri="{FF2B5EF4-FFF2-40B4-BE49-F238E27FC236}">
                <a16:creationId xmlns:a16="http://schemas.microsoft.com/office/drawing/2014/main" id="{F654FF21-2AD2-4FA1-855C-E4C45DCC9AC6}"/>
              </a:ext>
            </a:extLst>
          </p:cNvPr>
          <p:cNvSpPr>
            <a:spLocks noGrp="1"/>
          </p:cNvSpPr>
          <p:nvPr>
            <p:ph type="subTitle" idx="1"/>
          </p:nvPr>
        </p:nvSpPr>
        <p:spPr>
          <a:xfrm>
            <a:off x="1507067" y="3624349"/>
            <a:ext cx="7766936" cy="2128058"/>
          </a:xfrm>
        </p:spPr>
        <p:txBody>
          <a:bodyPr>
            <a:normAutofit lnSpcReduction="10000"/>
          </a:bodyPr>
          <a:lstStyle/>
          <a:p>
            <a:pPr algn="ctr"/>
            <a:r>
              <a:rPr lang="en-US" sz="4000" dirty="0"/>
              <a:t>Student’s Name</a:t>
            </a:r>
          </a:p>
          <a:p>
            <a:pPr algn="ctr"/>
            <a:r>
              <a:rPr lang="en-US" sz="4000" dirty="0"/>
              <a:t>Institutional Affiliation</a:t>
            </a:r>
          </a:p>
          <a:p>
            <a:pPr algn="ctr"/>
            <a:r>
              <a:rPr lang="en-US" sz="4000" dirty="0"/>
              <a:t>Date</a:t>
            </a:r>
            <a:r>
              <a:rPr lang="en-US" dirty="0"/>
              <a:t> </a:t>
            </a:r>
            <a:endParaRPr lang="en-KE" dirty="0"/>
          </a:p>
        </p:txBody>
      </p:sp>
    </p:spTree>
    <p:extLst>
      <p:ext uri="{BB962C8B-B14F-4D97-AF65-F5344CB8AC3E}">
        <p14:creationId xmlns:p14="http://schemas.microsoft.com/office/powerpoint/2010/main" val="17861526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CCEC64-A438-4E9F-9614-590C0705B3CC}"/>
              </a:ext>
            </a:extLst>
          </p:cNvPr>
          <p:cNvSpPr>
            <a:spLocks noGrp="1"/>
          </p:cNvSpPr>
          <p:nvPr>
            <p:ph type="title"/>
          </p:nvPr>
        </p:nvSpPr>
        <p:spPr/>
        <p:txBody>
          <a:bodyPr/>
          <a:lstStyle/>
          <a:p>
            <a:r>
              <a:rPr lang="en-US" dirty="0"/>
              <a:t>law enforcement, courts and sentencing</a:t>
            </a:r>
            <a:endParaRPr lang="en-KE" dirty="0"/>
          </a:p>
        </p:txBody>
      </p:sp>
      <p:sp>
        <p:nvSpPr>
          <p:cNvPr id="3" name="Content Placeholder 2">
            <a:extLst>
              <a:ext uri="{FF2B5EF4-FFF2-40B4-BE49-F238E27FC236}">
                <a16:creationId xmlns:a16="http://schemas.microsoft.com/office/drawing/2014/main" id="{9D2522CF-4757-4980-9853-1BDB2CB59E6C}"/>
              </a:ext>
            </a:extLst>
          </p:cNvPr>
          <p:cNvSpPr>
            <a:spLocks noGrp="1"/>
          </p:cNvSpPr>
          <p:nvPr>
            <p:ph idx="1"/>
          </p:nvPr>
        </p:nvSpPr>
        <p:spPr>
          <a:xfrm>
            <a:off x="677334" y="2160589"/>
            <a:ext cx="9148310" cy="4489593"/>
          </a:xfrm>
        </p:spPr>
        <p:txBody>
          <a:bodyPr/>
          <a:lstStyle/>
          <a:p>
            <a:pPr>
              <a:lnSpc>
                <a:spcPct val="150000"/>
              </a:lnSpc>
            </a:pPr>
            <a:r>
              <a:rPr lang="en-US" dirty="0"/>
              <a:t>law enforcement through police officers should embrace community policing programs that can help them prevent and reduce juvenile delinquency.</a:t>
            </a:r>
          </a:p>
          <a:p>
            <a:pPr>
              <a:lnSpc>
                <a:spcPct val="150000"/>
              </a:lnSpc>
            </a:pPr>
            <a:r>
              <a:rPr lang="en-US" dirty="0"/>
              <a:t>Courts should be fair when delivering judgement on juvenile offenders.</a:t>
            </a:r>
          </a:p>
          <a:p>
            <a:pPr>
              <a:lnSpc>
                <a:spcPct val="150000"/>
              </a:lnSpc>
            </a:pPr>
            <a:r>
              <a:rPr lang="en-US" dirty="0"/>
              <a:t>They should avoid being biased when sentencing the youth. </a:t>
            </a:r>
          </a:p>
          <a:p>
            <a:pPr>
              <a:lnSpc>
                <a:spcPct val="150000"/>
              </a:lnSpc>
            </a:pPr>
            <a:r>
              <a:rPr lang="en-US" dirty="0"/>
              <a:t>Some judges can be biased based on the offender’s race, gender, ethnicity, and social class. </a:t>
            </a:r>
          </a:p>
          <a:p>
            <a:pPr>
              <a:lnSpc>
                <a:spcPct val="150000"/>
              </a:lnSpc>
            </a:pPr>
            <a:r>
              <a:rPr lang="en-US" dirty="0"/>
              <a:t>Sentencing should be reasonable depending on the magnitude of the crime.</a:t>
            </a:r>
          </a:p>
          <a:p>
            <a:endParaRPr lang="en-KE" dirty="0"/>
          </a:p>
        </p:txBody>
      </p:sp>
    </p:spTree>
    <p:extLst>
      <p:ext uri="{BB962C8B-B14F-4D97-AF65-F5344CB8AC3E}">
        <p14:creationId xmlns:p14="http://schemas.microsoft.com/office/powerpoint/2010/main" val="8354599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D7F4D0-3B7B-4F0A-BA6A-0F8443054340}"/>
              </a:ext>
            </a:extLst>
          </p:cNvPr>
          <p:cNvSpPr>
            <a:spLocks noGrp="1"/>
          </p:cNvSpPr>
          <p:nvPr>
            <p:ph type="title"/>
          </p:nvPr>
        </p:nvSpPr>
        <p:spPr/>
        <p:txBody>
          <a:bodyPr/>
          <a:lstStyle/>
          <a:p>
            <a:r>
              <a:rPr lang="en-US" dirty="0"/>
              <a:t>Corrections, Rehabilitation</a:t>
            </a:r>
            <a:endParaRPr lang="en-KE" dirty="0"/>
          </a:p>
        </p:txBody>
      </p:sp>
      <p:sp>
        <p:nvSpPr>
          <p:cNvPr id="3" name="Content Placeholder 2">
            <a:extLst>
              <a:ext uri="{FF2B5EF4-FFF2-40B4-BE49-F238E27FC236}">
                <a16:creationId xmlns:a16="http://schemas.microsoft.com/office/drawing/2014/main" id="{CDA96AE9-D4F8-40D6-A842-4752B7BEAA3D}"/>
              </a:ext>
            </a:extLst>
          </p:cNvPr>
          <p:cNvSpPr>
            <a:spLocks noGrp="1"/>
          </p:cNvSpPr>
          <p:nvPr>
            <p:ph idx="1"/>
          </p:nvPr>
        </p:nvSpPr>
        <p:spPr>
          <a:xfrm>
            <a:off x="677334" y="1930401"/>
            <a:ext cx="8596668" cy="4110962"/>
          </a:xfrm>
        </p:spPr>
        <p:txBody>
          <a:bodyPr/>
          <a:lstStyle/>
          <a:p>
            <a:pPr>
              <a:lnSpc>
                <a:spcPct val="150000"/>
              </a:lnSpc>
            </a:pPr>
            <a:r>
              <a:rPr lang="en-US" dirty="0"/>
              <a:t>Corrections can be improved through proper training of corrections officer.</a:t>
            </a:r>
          </a:p>
          <a:p>
            <a:pPr>
              <a:lnSpc>
                <a:spcPct val="150000"/>
              </a:lnSpc>
            </a:pPr>
            <a:r>
              <a:rPr lang="en-US" dirty="0"/>
              <a:t>More correctional centers need to be established in California. </a:t>
            </a:r>
          </a:p>
          <a:p>
            <a:pPr>
              <a:lnSpc>
                <a:spcPct val="150000"/>
              </a:lnSpc>
            </a:pPr>
            <a:r>
              <a:rPr lang="en-US" dirty="0"/>
              <a:t>More funding for the correctional programs.</a:t>
            </a:r>
          </a:p>
          <a:p>
            <a:pPr>
              <a:lnSpc>
                <a:spcPct val="150000"/>
              </a:lnSpc>
            </a:pPr>
            <a:r>
              <a:rPr lang="en-US" dirty="0"/>
              <a:t>More research needs to be done on the trending juvenile issues.</a:t>
            </a:r>
          </a:p>
          <a:p>
            <a:endParaRPr lang="en-KE" dirty="0"/>
          </a:p>
        </p:txBody>
      </p:sp>
    </p:spTree>
    <p:extLst>
      <p:ext uri="{BB962C8B-B14F-4D97-AF65-F5344CB8AC3E}">
        <p14:creationId xmlns:p14="http://schemas.microsoft.com/office/powerpoint/2010/main" val="14679670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4F892D-8069-42A9-93E2-3418C421AD9A}"/>
              </a:ext>
            </a:extLst>
          </p:cNvPr>
          <p:cNvSpPr>
            <a:spLocks noGrp="1"/>
          </p:cNvSpPr>
          <p:nvPr>
            <p:ph type="title"/>
          </p:nvPr>
        </p:nvSpPr>
        <p:spPr/>
        <p:txBody>
          <a:bodyPr/>
          <a:lstStyle/>
          <a:p>
            <a:pPr algn="ctr"/>
            <a:r>
              <a:rPr lang="en-US" dirty="0"/>
              <a:t>Rehabilitation</a:t>
            </a:r>
            <a:endParaRPr lang="en-KE" dirty="0"/>
          </a:p>
        </p:txBody>
      </p:sp>
      <p:sp>
        <p:nvSpPr>
          <p:cNvPr id="3" name="Content Placeholder 2">
            <a:extLst>
              <a:ext uri="{FF2B5EF4-FFF2-40B4-BE49-F238E27FC236}">
                <a16:creationId xmlns:a16="http://schemas.microsoft.com/office/drawing/2014/main" id="{214912A9-A68A-440F-BD65-168F5EDB7E02}"/>
              </a:ext>
            </a:extLst>
          </p:cNvPr>
          <p:cNvSpPr>
            <a:spLocks noGrp="1"/>
          </p:cNvSpPr>
          <p:nvPr>
            <p:ph idx="1"/>
          </p:nvPr>
        </p:nvSpPr>
        <p:spPr>
          <a:xfrm>
            <a:off x="677334" y="2160589"/>
            <a:ext cx="8596668" cy="4087811"/>
          </a:xfrm>
        </p:spPr>
        <p:txBody>
          <a:bodyPr/>
          <a:lstStyle/>
          <a:p>
            <a:pPr>
              <a:lnSpc>
                <a:spcPct val="150000"/>
              </a:lnSpc>
            </a:pPr>
            <a:r>
              <a:rPr lang="en-US" dirty="0"/>
              <a:t>Juveniles are rehabilitated not punished. This is the purpose of juvenile justice system.</a:t>
            </a:r>
          </a:p>
          <a:p>
            <a:pPr>
              <a:lnSpc>
                <a:spcPct val="150000"/>
              </a:lnSpc>
            </a:pPr>
            <a:r>
              <a:rPr lang="en-US" dirty="0"/>
              <a:t>Rehabilitation centers should concentrate more on education programs, therapy programs, drug treatment and psychological counseling.</a:t>
            </a:r>
          </a:p>
          <a:p>
            <a:pPr>
              <a:lnSpc>
                <a:spcPct val="150000"/>
              </a:lnSpc>
            </a:pPr>
            <a:r>
              <a:rPr lang="en-US" dirty="0"/>
              <a:t>Rehabilitation centers should seek the root cause that made the youth to commit a crime so that the appropriate measure is taken. </a:t>
            </a:r>
          </a:p>
          <a:p>
            <a:endParaRPr lang="en-KE" dirty="0"/>
          </a:p>
        </p:txBody>
      </p:sp>
    </p:spTree>
    <p:extLst>
      <p:ext uri="{BB962C8B-B14F-4D97-AF65-F5344CB8AC3E}">
        <p14:creationId xmlns:p14="http://schemas.microsoft.com/office/powerpoint/2010/main" val="26853865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5AE7F5-B301-4E8C-B3E6-14244D7E6568}"/>
              </a:ext>
            </a:extLst>
          </p:cNvPr>
          <p:cNvSpPr>
            <a:spLocks noGrp="1"/>
          </p:cNvSpPr>
          <p:nvPr>
            <p:ph type="title"/>
          </p:nvPr>
        </p:nvSpPr>
        <p:spPr/>
        <p:txBody>
          <a:bodyPr/>
          <a:lstStyle/>
          <a:p>
            <a:r>
              <a:rPr lang="en-US" dirty="0"/>
              <a:t>Restorative justice, prevention of recidivism</a:t>
            </a:r>
            <a:endParaRPr lang="en-KE" dirty="0"/>
          </a:p>
        </p:txBody>
      </p:sp>
      <p:sp>
        <p:nvSpPr>
          <p:cNvPr id="3" name="Content Placeholder 2">
            <a:extLst>
              <a:ext uri="{FF2B5EF4-FFF2-40B4-BE49-F238E27FC236}">
                <a16:creationId xmlns:a16="http://schemas.microsoft.com/office/drawing/2014/main" id="{B230F4F0-FF75-4A05-A961-724CD716ECBA}"/>
              </a:ext>
            </a:extLst>
          </p:cNvPr>
          <p:cNvSpPr>
            <a:spLocks noGrp="1"/>
          </p:cNvSpPr>
          <p:nvPr>
            <p:ph idx="1"/>
          </p:nvPr>
        </p:nvSpPr>
        <p:spPr>
          <a:xfrm>
            <a:off x="677334" y="1612669"/>
            <a:ext cx="9563946" cy="5245331"/>
          </a:xfrm>
        </p:spPr>
        <p:txBody>
          <a:bodyPr>
            <a:normAutofit lnSpcReduction="10000"/>
          </a:bodyPr>
          <a:lstStyle/>
          <a:p>
            <a:pPr>
              <a:lnSpc>
                <a:spcPct val="150000"/>
              </a:lnSpc>
            </a:pPr>
            <a:r>
              <a:rPr lang="en-US" dirty="0"/>
              <a:t>Restorative justice needs to be extended to juveniles because most of those programs are currently for adults.</a:t>
            </a:r>
          </a:p>
          <a:p>
            <a:pPr>
              <a:lnSpc>
                <a:spcPct val="150000"/>
              </a:lnSpc>
            </a:pPr>
            <a:r>
              <a:rPr lang="en-US" dirty="0"/>
              <a:t>The community needs to be sensitized against discriminating and stigmatizing ex-prisoners.</a:t>
            </a:r>
          </a:p>
          <a:p>
            <a:pPr>
              <a:lnSpc>
                <a:spcPct val="150000"/>
              </a:lnSpc>
            </a:pPr>
            <a:r>
              <a:rPr lang="en-US" dirty="0"/>
              <a:t>While in incarceration and correctional centers, juveniles need to be trained and given skills that they can use when they are released.</a:t>
            </a:r>
          </a:p>
          <a:p>
            <a:pPr>
              <a:lnSpc>
                <a:spcPct val="150000"/>
              </a:lnSpc>
            </a:pPr>
            <a:r>
              <a:rPr lang="en-US" dirty="0"/>
              <a:t>Improving substance abuse treatment.</a:t>
            </a:r>
          </a:p>
          <a:p>
            <a:pPr>
              <a:lnSpc>
                <a:spcPct val="150000"/>
              </a:lnSpc>
            </a:pPr>
            <a:r>
              <a:rPr lang="en-US" dirty="0"/>
              <a:t>Prioritizing mental health treatment for incarcerated minors.</a:t>
            </a:r>
          </a:p>
          <a:p>
            <a:pPr>
              <a:lnSpc>
                <a:spcPct val="150000"/>
              </a:lnSpc>
            </a:pPr>
            <a:r>
              <a:rPr lang="en-US" dirty="0"/>
              <a:t>Maintaining family ties by the inmates. </a:t>
            </a:r>
          </a:p>
          <a:p>
            <a:pPr>
              <a:lnSpc>
                <a:spcPct val="150000"/>
              </a:lnSpc>
            </a:pPr>
            <a:r>
              <a:rPr lang="en-US" dirty="0"/>
              <a:t>Equipping the released offenders with resources and information as they re-enter the community. </a:t>
            </a:r>
            <a:endParaRPr lang="en-KE" dirty="0"/>
          </a:p>
        </p:txBody>
      </p:sp>
    </p:spTree>
    <p:extLst>
      <p:ext uri="{BB962C8B-B14F-4D97-AF65-F5344CB8AC3E}">
        <p14:creationId xmlns:p14="http://schemas.microsoft.com/office/powerpoint/2010/main" val="237647555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091FEB-8341-44F6-A1C2-DE0412F61B65}"/>
              </a:ext>
            </a:extLst>
          </p:cNvPr>
          <p:cNvSpPr>
            <a:spLocks noGrp="1"/>
          </p:cNvSpPr>
          <p:nvPr>
            <p:ph type="title"/>
          </p:nvPr>
        </p:nvSpPr>
        <p:spPr/>
        <p:txBody>
          <a:bodyPr/>
          <a:lstStyle/>
          <a:p>
            <a:pPr algn="ctr"/>
            <a:r>
              <a:rPr lang="en-US" dirty="0"/>
              <a:t>References</a:t>
            </a:r>
            <a:endParaRPr lang="en-KE" dirty="0"/>
          </a:p>
        </p:txBody>
      </p:sp>
      <p:sp>
        <p:nvSpPr>
          <p:cNvPr id="3" name="Content Placeholder 2">
            <a:extLst>
              <a:ext uri="{FF2B5EF4-FFF2-40B4-BE49-F238E27FC236}">
                <a16:creationId xmlns:a16="http://schemas.microsoft.com/office/drawing/2014/main" id="{F346906F-081A-46EB-A774-7FCF97479CA2}"/>
              </a:ext>
            </a:extLst>
          </p:cNvPr>
          <p:cNvSpPr>
            <a:spLocks noGrp="1"/>
          </p:cNvSpPr>
          <p:nvPr>
            <p:ph idx="1"/>
          </p:nvPr>
        </p:nvSpPr>
        <p:spPr>
          <a:xfrm>
            <a:off x="677334" y="1197033"/>
            <a:ext cx="9264688" cy="5660967"/>
          </a:xfrm>
        </p:spPr>
        <p:txBody>
          <a:bodyPr>
            <a:normAutofit/>
          </a:bodyPr>
          <a:lstStyle/>
          <a:p>
            <a:pPr>
              <a:lnSpc>
                <a:spcPct val="150000"/>
              </a:lnSpc>
            </a:pPr>
            <a:r>
              <a:rPr lang="en-US" dirty="0"/>
              <a:t>Abrams, L. S. (2006). Listening to juvenile offenders: Can residential treatment prevent recidivism? Child and Adolescent Social Work Journal, 23(1), 61-85.</a:t>
            </a:r>
          </a:p>
          <a:p>
            <a:pPr>
              <a:lnSpc>
                <a:spcPct val="150000"/>
              </a:lnSpc>
            </a:pPr>
            <a:r>
              <a:rPr lang="en-US" dirty="0"/>
              <a:t>Duel, J., </a:t>
            </a:r>
            <a:r>
              <a:rPr lang="en-US" dirty="0" err="1"/>
              <a:t>Marrone</a:t>
            </a:r>
            <a:r>
              <a:rPr lang="en-US" dirty="0"/>
              <a:t>, C., &amp; </a:t>
            </a:r>
            <a:r>
              <a:rPr lang="en-US" dirty="0" err="1"/>
              <a:t>Rozen</a:t>
            </a:r>
            <a:r>
              <a:rPr lang="en-US" dirty="0"/>
              <a:t>, R. (2010). Restorative Justice: Restoring California's Juvenile Justice System and Abolishing Juvenile Life without Parole. LA Pub. Int. LJ, 3, 68.</a:t>
            </a:r>
          </a:p>
          <a:p>
            <a:pPr>
              <a:lnSpc>
                <a:spcPct val="150000"/>
              </a:lnSpc>
            </a:pPr>
            <a:r>
              <a:rPr lang="en-US" dirty="0"/>
              <a:t>Iudici, A., &amp; Maiocchi, A. (2014). Community justice and juvenile offender: the management of an individual case with criminal slope with community involvement. Mediterranean Journal of Social Sciences, 5(20), 2015.</a:t>
            </a:r>
          </a:p>
          <a:p>
            <a:pPr>
              <a:lnSpc>
                <a:spcPct val="150000"/>
              </a:lnSpc>
            </a:pPr>
            <a:r>
              <a:rPr lang="en-US" dirty="0"/>
              <a:t>McMasters, A. (2015). Effective strategies for preventing recidivism among juveniles.</a:t>
            </a:r>
          </a:p>
          <a:p>
            <a:pPr>
              <a:lnSpc>
                <a:spcPct val="150000"/>
              </a:lnSpc>
            </a:pPr>
            <a:r>
              <a:rPr lang="en-US" dirty="0"/>
              <a:t>Duel, J., </a:t>
            </a:r>
            <a:r>
              <a:rPr lang="en-US" dirty="0" err="1"/>
              <a:t>Marrone</a:t>
            </a:r>
            <a:r>
              <a:rPr lang="en-US" dirty="0"/>
              <a:t>, C., &amp; </a:t>
            </a:r>
            <a:r>
              <a:rPr lang="en-US" dirty="0" err="1"/>
              <a:t>Rozen</a:t>
            </a:r>
            <a:r>
              <a:rPr lang="en-US" dirty="0"/>
              <a:t>, R. (2010). Restorative Justice: Restoring California's Juvenile Justice System and Abolishing Juvenile Life without Parole. LA Pub. Int. LJ, 3, 68.</a:t>
            </a:r>
          </a:p>
          <a:p>
            <a:endParaRPr lang="en-KE" dirty="0"/>
          </a:p>
        </p:txBody>
      </p:sp>
    </p:spTree>
    <p:extLst>
      <p:ext uri="{BB962C8B-B14F-4D97-AF65-F5344CB8AC3E}">
        <p14:creationId xmlns:p14="http://schemas.microsoft.com/office/powerpoint/2010/main" val="22207336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15909A-0197-41AD-A11D-32669591C692}"/>
              </a:ext>
            </a:extLst>
          </p:cNvPr>
          <p:cNvSpPr>
            <a:spLocks noGrp="1"/>
          </p:cNvSpPr>
          <p:nvPr>
            <p:ph type="title"/>
          </p:nvPr>
        </p:nvSpPr>
        <p:spPr/>
        <p:txBody>
          <a:bodyPr/>
          <a:lstStyle/>
          <a:p>
            <a:r>
              <a:rPr lang="en-US" dirty="0"/>
              <a:t>Community involvement and juvenile system</a:t>
            </a:r>
            <a:endParaRPr lang="en-KE" dirty="0"/>
          </a:p>
        </p:txBody>
      </p:sp>
      <p:sp>
        <p:nvSpPr>
          <p:cNvPr id="3" name="Content Placeholder 2">
            <a:extLst>
              <a:ext uri="{FF2B5EF4-FFF2-40B4-BE49-F238E27FC236}">
                <a16:creationId xmlns:a16="http://schemas.microsoft.com/office/drawing/2014/main" id="{889FEF72-124A-4AE7-B1CC-5A8F2CDBBAE1}"/>
              </a:ext>
            </a:extLst>
          </p:cNvPr>
          <p:cNvSpPr>
            <a:spLocks noGrp="1"/>
          </p:cNvSpPr>
          <p:nvPr>
            <p:ph idx="1"/>
          </p:nvPr>
        </p:nvSpPr>
        <p:spPr>
          <a:xfrm>
            <a:off x="677334" y="1930401"/>
            <a:ext cx="8596668" cy="4110962"/>
          </a:xfrm>
        </p:spPr>
        <p:txBody>
          <a:bodyPr/>
          <a:lstStyle/>
          <a:p>
            <a:pPr>
              <a:lnSpc>
                <a:spcPct val="150000"/>
              </a:lnSpc>
            </a:pPr>
            <a:r>
              <a:rPr lang="en-US" dirty="0"/>
              <a:t>Community involvement is key in preventing delinquent behavior in juveniles.</a:t>
            </a:r>
          </a:p>
          <a:p>
            <a:pPr>
              <a:lnSpc>
                <a:spcPct val="150000"/>
              </a:lnSpc>
            </a:pPr>
            <a:r>
              <a:rPr lang="en-US" dirty="0"/>
              <a:t>Community involvement is particularly key to substance abuse prevention. </a:t>
            </a:r>
          </a:p>
          <a:p>
            <a:pPr>
              <a:lnSpc>
                <a:spcPct val="150000"/>
              </a:lnSpc>
            </a:pPr>
            <a:r>
              <a:rPr lang="en-US" dirty="0"/>
              <a:t>The community can help teens develop skills such as photography and artwork. </a:t>
            </a:r>
          </a:p>
          <a:p>
            <a:pPr>
              <a:lnSpc>
                <a:spcPct val="150000"/>
              </a:lnSpc>
            </a:pPr>
            <a:r>
              <a:rPr lang="en-US" dirty="0"/>
              <a:t>The community establishes social and job skills and connects local artists with at-risk teens who are involved in juvenile justice system and may be undergoing treatment for substance abuse.</a:t>
            </a:r>
          </a:p>
          <a:p>
            <a:endParaRPr lang="en-KE" dirty="0"/>
          </a:p>
        </p:txBody>
      </p:sp>
    </p:spTree>
    <p:extLst>
      <p:ext uri="{BB962C8B-B14F-4D97-AF65-F5344CB8AC3E}">
        <p14:creationId xmlns:p14="http://schemas.microsoft.com/office/powerpoint/2010/main" val="27867994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EB20FE-7111-4025-9EB7-3EE22AA8DF53}"/>
              </a:ext>
            </a:extLst>
          </p:cNvPr>
          <p:cNvSpPr>
            <a:spLocks noGrp="1"/>
          </p:cNvSpPr>
          <p:nvPr>
            <p:ph type="title"/>
          </p:nvPr>
        </p:nvSpPr>
        <p:spPr/>
        <p:txBody>
          <a:bodyPr/>
          <a:lstStyle/>
          <a:p>
            <a:r>
              <a:rPr lang="en-US" dirty="0" err="1"/>
              <a:t>Cont</a:t>
            </a:r>
            <a:r>
              <a:rPr lang="en-US" dirty="0"/>
              <a:t>…</a:t>
            </a:r>
            <a:endParaRPr lang="en-KE" dirty="0"/>
          </a:p>
        </p:txBody>
      </p:sp>
      <p:sp>
        <p:nvSpPr>
          <p:cNvPr id="3" name="Content Placeholder 2">
            <a:extLst>
              <a:ext uri="{FF2B5EF4-FFF2-40B4-BE49-F238E27FC236}">
                <a16:creationId xmlns:a16="http://schemas.microsoft.com/office/drawing/2014/main" id="{8724FA6E-5DB1-422B-A27A-B7AE7C0FCA26}"/>
              </a:ext>
            </a:extLst>
          </p:cNvPr>
          <p:cNvSpPr>
            <a:spLocks noGrp="1"/>
          </p:cNvSpPr>
          <p:nvPr>
            <p:ph idx="1"/>
          </p:nvPr>
        </p:nvSpPr>
        <p:spPr>
          <a:xfrm>
            <a:off x="677334" y="1629295"/>
            <a:ext cx="8596668" cy="5228705"/>
          </a:xfrm>
        </p:spPr>
        <p:txBody>
          <a:bodyPr>
            <a:normAutofit/>
          </a:bodyPr>
          <a:lstStyle/>
          <a:p>
            <a:pPr>
              <a:lnSpc>
                <a:spcPct val="150000"/>
              </a:lnSpc>
            </a:pPr>
            <a:r>
              <a:rPr lang="en-US" dirty="0"/>
              <a:t>The community can also help in preventing juvenile delinquency through the culture of prevention.</a:t>
            </a:r>
          </a:p>
          <a:p>
            <a:pPr>
              <a:lnSpc>
                <a:spcPct val="150000"/>
              </a:lnSpc>
            </a:pPr>
            <a:r>
              <a:rPr lang="en-US" dirty="0"/>
              <a:t>In this case, the community sensitizes the youth against delinquent behaviors like drug abuse and other criminal activities.</a:t>
            </a:r>
          </a:p>
          <a:p>
            <a:pPr>
              <a:lnSpc>
                <a:spcPct val="150000"/>
              </a:lnSpc>
            </a:pPr>
            <a:r>
              <a:rPr lang="en-US" dirty="0"/>
              <a:t> Some programs are capable of helping the young people counter peer pressure that may lead to criminal activities.</a:t>
            </a:r>
          </a:p>
          <a:p>
            <a:pPr>
              <a:lnSpc>
                <a:spcPct val="150000"/>
              </a:lnSpc>
            </a:pPr>
            <a:r>
              <a:rPr lang="en-US" dirty="0"/>
              <a:t>The community also plays an important role in reintegrating the released juveniles back to the community.</a:t>
            </a:r>
          </a:p>
          <a:p>
            <a:pPr>
              <a:lnSpc>
                <a:spcPct val="150000"/>
              </a:lnSpc>
            </a:pPr>
            <a:r>
              <a:rPr lang="en-US" dirty="0"/>
              <a:t>The community should not stigmatize the released teens so that they do not re-offend. </a:t>
            </a:r>
            <a:endParaRPr lang="en-KE" dirty="0"/>
          </a:p>
        </p:txBody>
      </p:sp>
    </p:spTree>
    <p:extLst>
      <p:ext uri="{BB962C8B-B14F-4D97-AF65-F5344CB8AC3E}">
        <p14:creationId xmlns:p14="http://schemas.microsoft.com/office/powerpoint/2010/main" val="22196571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55F625-87EE-443D-B5E0-AD09EDDDA594}"/>
              </a:ext>
            </a:extLst>
          </p:cNvPr>
          <p:cNvSpPr>
            <a:spLocks noGrp="1"/>
          </p:cNvSpPr>
          <p:nvPr>
            <p:ph type="title"/>
          </p:nvPr>
        </p:nvSpPr>
        <p:spPr/>
        <p:txBody>
          <a:bodyPr/>
          <a:lstStyle/>
          <a:p>
            <a:pPr algn="ctr"/>
            <a:r>
              <a:rPr lang="en-US" dirty="0"/>
              <a:t>Law enforcement</a:t>
            </a:r>
            <a:endParaRPr lang="en-KE" dirty="0"/>
          </a:p>
        </p:txBody>
      </p:sp>
      <p:sp>
        <p:nvSpPr>
          <p:cNvPr id="3" name="Content Placeholder 2">
            <a:extLst>
              <a:ext uri="{FF2B5EF4-FFF2-40B4-BE49-F238E27FC236}">
                <a16:creationId xmlns:a16="http://schemas.microsoft.com/office/drawing/2014/main" id="{B58F2313-66E7-4BA6-A1E5-F2B2C6A48DF4}"/>
              </a:ext>
            </a:extLst>
          </p:cNvPr>
          <p:cNvSpPr>
            <a:spLocks noGrp="1"/>
          </p:cNvSpPr>
          <p:nvPr>
            <p:ph idx="1"/>
          </p:nvPr>
        </p:nvSpPr>
        <p:spPr>
          <a:xfrm>
            <a:off x="677334" y="1246909"/>
            <a:ext cx="8596668" cy="5611091"/>
          </a:xfrm>
        </p:spPr>
        <p:txBody>
          <a:bodyPr>
            <a:normAutofit/>
          </a:bodyPr>
          <a:lstStyle/>
          <a:p>
            <a:pPr>
              <a:lnSpc>
                <a:spcPct val="150000"/>
              </a:lnSpc>
            </a:pPr>
            <a:r>
              <a:rPr lang="en-US" dirty="0"/>
              <a:t>Law enforcement primarily refers to the police officers who are the gatekeepers to the criminal justice system. </a:t>
            </a:r>
          </a:p>
          <a:p>
            <a:pPr>
              <a:lnSpc>
                <a:spcPct val="150000"/>
              </a:lnSpc>
            </a:pPr>
            <a:r>
              <a:rPr lang="en-US" dirty="0"/>
              <a:t>The police officers have the duty to serve and protect.</a:t>
            </a:r>
          </a:p>
          <a:p>
            <a:pPr>
              <a:lnSpc>
                <a:spcPct val="150000"/>
              </a:lnSpc>
            </a:pPr>
            <a:r>
              <a:rPr lang="en-US" dirty="0"/>
              <a:t>Most importantly, they have a significant role in preventing crime.</a:t>
            </a:r>
          </a:p>
          <a:p>
            <a:pPr>
              <a:lnSpc>
                <a:spcPct val="150000"/>
              </a:lnSpc>
            </a:pPr>
            <a:r>
              <a:rPr lang="en-US" dirty="0"/>
              <a:t>In juvenile justice system, the police officers handle the juveniles with leniency, but this depends with the crime committed. ‘</a:t>
            </a:r>
          </a:p>
          <a:p>
            <a:pPr>
              <a:lnSpc>
                <a:spcPct val="150000"/>
              </a:lnSpc>
            </a:pPr>
            <a:r>
              <a:rPr lang="en-US" dirty="0"/>
              <a:t>When a juvenile commits a crime, the police can arrest the suspect, refer them to a social service agency for help, or let them go. </a:t>
            </a:r>
          </a:p>
          <a:p>
            <a:pPr>
              <a:lnSpc>
                <a:spcPct val="150000"/>
              </a:lnSpc>
            </a:pPr>
            <a:r>
              <a:rPr lang="en-US" dirty="0"/>
              <a:t>Therefore, the police officers prevent juvenile delinquency by not only enforcing law and order, but also the discretion they hold in dealing with the delinquent youth. </a:t>
            </a:r>
          </a:p>
          <a:p>
            <a:endParaRPr lang="en-KE" dirty="0"/>
          </a:p>
        </p:txBody>
      </p:sp>
    </p:spTree>
    <p:extLst>
      <p:ext uri="{BB962C8B-B14F-4D97-AF65-F5344CB8AC3E}">
        <p14:creationId xmlns:p14="http://schemas.microsoft.com/office/powerpoint/2010/main" val="29547141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74BE83-DE84-418E-9432-A89B7DC50E16}"/>
              </a:ext>
            </a:extLst>
          </p:cNvPr>
          <p:cNvSpPr>
            <a:spLocks noGrp="1"/>
          </p:cNvSpPr>
          <p:nvPr>
            <p:ph type="title"/>
          </p:nvPr>
        </p:nvSpPr>
        <p:spPr/>
        <p:txBody>
          <a:bodyPr/>
          <a:lstStyle/>
          <a:p>
            <a:r>
              <a:rPr lang="en-US" dirty="0"/>
              <a:t>Courts</a:t>
            </a:r>
            <a:endParaRPr lang="en-KE" dirty="0"/>
          </a:p>
        </p:txBody>
      </p:sp>
      <p:sp>
        <p:nvSpPr>
          <p:cNvPr id="3" name="Content Placeholder 2">
            <a:extLst>
              <a:ext uri="{FF2B5EF4-FFF2-40B4-BE49-F238E27FC236}">
                <a16:creationId xmlns:a16="http://schemas.microsoft.com/office/drawing/2014/main" id="{73DC4F2D-A211-48D7-9228-6053C0BBCDD6}"/>
              </a:ext>
            </a:extLst>
          </p:cNvPr>
          <p:cNvSpPr>
            <a:spLocks noGrp="1"/>
          </p:cNvSpPr>
          <p:nvPr>
            <p:ph idx="1"/>
          </p:nvPr>
        </p:nvSpPr>
        <p:spPr>
          <a:xfrm>
            <a:off x="677334" y="1729047"/>
            <a:ext cx="8596668" cy="4312315"/>
          </a:xfrm>
        </p:spPr>
        <p:txBody>
          <a:bodyPr/>
          <a:lstStyle/>
          <a:p>
            <a:pPr>
              <a:lnSpc>
                <a:spcPct val="150000"/>
              </a:lnSpc>
            </a:pPr>
            <a:r>
              <a:rPr lang="en-US" dirty="0"/>
              <a:t>Courts play a significant role in the juvenile justice system. </a:t>
            </a:r>
          </a:p>
          <a:p>
            <a:pPr>
              <a:lnSpc>
                <a:spcPct val="150000"/>
              </a:lnSpc>
            </a:pPr>
            <a:r>
              <a:rPr lang="en-US" dirty="0"/>
              <a:t>The decision made by the juvenile court is vital in dealing with juvenile delinquency.</a:t>
            </a:r>
          </a:p>
          <a:p>
            <a:pPr>
              <a:lnSpc>
                <a:spcPct val="150000"/>
              </a:lnSpc>
            </a:pPr>
            <a:r>
              <a:rPr lang="en-US" dirty="0"/>
              <a:t>After adjudication hearing, the judge the issues a disposition in which the appropriate measures are taken for the youth.</a:t>
            </a:r>
          </a:p>
          <a:p>
            <a:pPr>
              <a:lnSpc>
                <a:spcPct val="150000"/>
              </a:lnSpc>
            </a:pPr>
            <a:r>
              <a:rPr lang="en-US" dirty="0"/>
              <a:t>The disposition can involve incarceration, probation, being placed in a treatment center or being placed in community programs. </a:t>
            </a:r>
            <a:endParaRPr lang="en-KE" dirty="0"/>
          </a:p>
        </p:txBody>
      </p:sp>
    </p:spTree>
    <p:extLst>
      <p:ext uri="{BB962C8B-B14F-4D97-AF65-F5344CB8AC3E}">
        <p14:creationId xmlns:p14="http://schemas.microsoft.com/office/powerpoint/2010/main" val="25414190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36724C-D1DF-4267-B132-6F358B38A13D}"/>
              </a:ext>
            </a:extLst>
          </p:cNvPr>
          <p:cNvSpPr>
            <a:spLocks noGrp="1"/>
          </p:cNvSpPr>
          <p:nvPr>
            <p:ph type="title"/>
          </p:nvPr>
        </p:nvSpPr>
        <p:spPr/>
        <p:txBody>
          <a:bodyPr/>
          <a:lstStyle/>
          <a:p>
            <a:r>
              <a:rPr lang="en-US" dirty="0"/>
              <a:t>California: effectiveness in rehabilitating the youth </a:t>
            </a:r>
            <a:endParaRPr lang="en-KE" dirty="0"/>
          </a:p>
        </p:txBody>
      </p:sp>
      <p:sp>
        <p:nvSpPr>
          <p:cNvPr id="3" name="Content Placeholder 2">
            <a:extLst>
              <a:ext uri="{FF2B5EF4-FFF2-40B4-BE49-F238E27FC236}">
                <a16:creationId xmlns:a16="http://schemas.microsoft.com/office/drawing/2014/main" id="{EFA0CCEF-5C12-4FC2-A508-5643C682BD4A}"/>
              </a:ext>
            </a:extLst>
          </p:cNvPr>
          <p:cNvSpPr>
            <a:spLocks noGrp="1"/>
          </p:cNvSpPr>
          <p:nvPr>
            <p:ph idx="1"/>
          </p:nvPr>
        </p:nvSpPr>
        <p:spPr>
          <a:xfrm>
            <a:off x="677334" y="1695796"/>
            <a:ext cx="8596668" cy="5162204"/>
          </a:xfrm>
        </p:spPr>
        <p:txBody>
          <a:bodyPr>
            <a:normAutofit lnSpcReduction="10000"/>
          </a:bodyPr>
          <a:lstStyle/>
          <a:p>
            <a:pPr>
              <a:lnSpc>
                <a:spcPct val="150000"/>
              </a:lnSpc>
            </a:pPr>
            <a:r>
              <a:rPr lang="en-US" dirty="0"/>
              <a:t>California has various initiatives aimed at rehabilitating youths.</a:t>
            </a:r>
          </a:p>
          <a:p>
            <a:pPr>
              <a:lnSpc>
                <a:spcPct val="150000"/>
              </a:lnSpc>
            </a:pPr>
            <a:r>
              <a:rPr lang="en-US" dirty="0"/>
              <a:t>For example, there are numerous probation centers across the state that help in monitoring youth offenders.</a:t>
            </a:r>
          </a:p>
          <a:p>
            <a:pPr>
              <a:lnSpc>
                <a:spcPct val="150000"/>
              </a:lnSpc>
            </a:pPr>
            <a:r>
              <a:rPr lang="en-US" dirty="0"/>
              <a:t>There are also treatment facilities that help rehabilitate addicted youths and those with mental problems. </a:t>
            </a:r>
          </a:p>
          <a:p>
            <a:pPr>
              <a:lnSpc>
                <a:spcPct val="150000"/>
              </a:lnSpc>
            </a:pPr>
            <a:r>
              <a:rPr lang="en-US" dirty="0"/>
              <a:t>However, it is not easy to determine the effectiveness of these initiatives because of perceptions of personal safety and immigration policies.</a:t>
            </a:r>
          </a:p>
          <a:p>
            <a:pPr>
              <a:lnSpc>
                <a:spcPct val="150000"/>
              </a:lnSpc>
            </a:pPr>
            <a:r>
              <a:rPr lang="en-US" dirty="0"/>
              <a:t>Nevertheless, data from OJJP shows that juvenile arrests and incarcerations have been falling in the past ten years. </a:t>
            </a:r>
          </a:p>
          <a:p>
            <a:pPr>
              <a:lnSpc>
                <a:spcPct val="150000"/>
              </a:lnSpc>
            </a:pPr>
            <a:r>
              <a:rPr lang="en-US" dirty="0"/>
              <a:t>These are positive measures that which show that probation initiatives have had a significant impact in reducing crime.</a:t>
            </a:r>
          </a:p>
          <a:p>
            <a:endParaRPr lang="en-KE" dirty="0"/>
          </a:p>
        </p:txBody>
      </p:sp>
    </p:spTree>
    <p:extLst>
      <p:ext uri="{BB962C8B-B14F-4D97-AF65-F5344CB8AC3E}">
        <p14:creationId xmlns:p14="http://schemas.microsoft.com/office/powerpoint/2010/main" val="36908477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94E11B-A142-4FB1-9EEE-36891972564F}"/>
              </a:ext>
            </a:extLst>
          </p:cNvPr>
          <p:cNvSpPr>
            <a:spLocks noGrp="1"/>
          </p:cNvSpPr>
          <p:nvPr>
            <p:ph type="title"/>
          </p:nvPr>
        </p:nvSpPr>
        <p:spPr/>
        <p:txBody>
          <a:bodyPr/>
          <a:lstStyle/>
          <a:p>
            <a:r>
              <a:rPr lang="en-US" dirty="0"/>
              <a:t>Providing restorative justice</a:t>
            </a:r>
            <a:endParaRPr lang="en-KE" dirty="0"/>
          </a:p>
        </p:txBody>
      </p:sp>
      <p:sp>
        <p:nvSpPr>
          <p:cNvPr id="3" name="Content Placeholder 2">
            <a:extLst>
              <a:ext uri="{FF2B5EF4-FFF2-40B4-BE49-F238E27FC236}">
                <a16:creationId xmlns:a16="http://schemas.microsoft.com/office/drawing/2014/main" id="{05F4BB7A-8DA4-4E67-B8EF-3487FF3D6B75}"/>
              </a:ext>
            </a:extLst>
          </p:cNvPr>
          <p:cNvSpPr>
            <a:spLocks noGrp="1"/>
          </p:cNvSpPr>
          <p:nvPr>
            <p:ph idx="1"/>
          </p:nvPr>
        </p:nvSpPr>
        <p:spPr>
          <a:xfrm>
            <a:off x="677334" y="1695796"/>
            <a:ext cx="8596668" cy="5162203"/>
          </a:xfrm>
        </p:spPr>
        <p:txBody>
          <a:bodyPr>
            <a:normAutofit/>
          </a:bodyPr>
          <a:lstStyle/>
          <a:p>
            <a:pPr>
              <a:lnSpc>
                <a:spcPct val="150000"/>
              </a:lnSpc>
            </a:pPr>
            <a:r>
              <a:rPr lang="en-US" dirty="0"/>
              <a:t>California has numerous programs for restorative justice.</a:t>
            </a:r>
          </a:p>
          <a:p>
            <a:pPr>
              <a:lnSpc>
                <a:spcPct val="150000"/>
              </a:lnSpc>
            </a:pPr>
            <a:r>
              <a:rPr lang="en-US" dirty="0"/>
              <a:t>Restorative justice involves working to repair the harm and injuries for the affected parties. </a:t>
            </a:r>
          </a:p>
          <a:p>
            <a:pPr>
              <a:lnSpc>
                <a:spcPct val="150000"/>
              </a:lnSpc>
            </a:pPr>
            <a:r>
              <a:rPr lang="en-US" dirty="0"/>
              <a:t>The victims of crime include the offenders, the community, the offenders’ family and the victims’ families. </a:t>
            </a:r>
          </a:p>
          <a:p>
            <a:pPr>
              <a:lnSpc>
                <a:spcPct val="150000"/>
              </a:lnSpc>
            </a:pPr>
            <a:r>
              <a:rPr lang="en-US" dirty="0"/>
              <a:t>Examples of restorative justice programs and services in California include community service, Victim Impact Classes, Community Policing, Peer Courts, Community Justice Conferencing, Neighborhood Watch, and community courts. </a:t>
            </a:r>
          </a:p>
          <a:p>
            <a:pPr>
              <a:lnSpc>
                <a:spcPct val="150000"/>
              </a:lnSpc>
            </a:pPr>
            <a:r>
              <a:rPr lang="en-US" dirty="0"/>
              <a:t>These programs are led by Chief Probation Officers of California (CPOC).</a:t>
            </a:r>
          </a:p>
          <a:p>
            <a:endParaRPr lang="en-KE" dirty="0"/>
          </a:p>
        </p:txBody>
      </p:sp>
    </p:spTree>
    <p:extLst>
      <p:ext uri="{BB962C8B-B14F-4D97-AF65-F5344CB8AC3E}">
        <p14:creationId xmlns:p14="http://schemas.microsoft.com/office/powerpoint/2010/main" val="5849140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C2AD7B-2DC9-423C-80F3-FB97C61EB1CA}"/>
              </a:ext>
            </a:extLst>
          </p:cNvPr>
          <p:cNvSpPr>
            <a:spLocks noGrp="1"/>
          </p:cNvSpPr>
          <p:nvPr>
            <p:ph type="title"/>
          </p:nvPr>
        </p:nvSpPr>
        <p:spPr/>
        <p:txBody>
          <a:bodyPr/>
          <a:lstStyle/>
          <a:p>
            <a:pPr algn="ctr"/>
            <a:r>
              <a:rPr lang="en-US" dirty="0"/>
              <a:t>Reducing recidivism</a:t>
            </a:r>
            <a:endParaRPr lang="en-KE" dirty="0"/>
          </a:p>
        </p:txBody>
      </p:sp>
      <p:sp>
        <p:nvSpPr>
          <p:cNvPr id="3" name="Content Placeholder 2">
            <a:extLst>
              <a:ext uri="{FF2B5EF4-FFF2-40B4-BE49-F238E27FC236}">
                <a16:creationId xmlns:a16="http://schemas.microsoft.com/office/drawing/2014/main" id="{12B05950-9D5D-4DC3-AA1D-A461853AE0D6}"/>
              </a:ext>
            </a:extLst>
          </p:cNvPr>
          <p:cNvSpPr>
            <a:spLocks noGrp="1"/>
          </p:cNvSpPr>
          <p:nvPr>
            <p:ph idx="1"/>
          </p:nvPr>
        </p:nvSpPr>
        <p:spPr>
          <a:xfrm>
            <a:off x="677334" y="2160589"/>
            <a:ext cx="8596668" cy="4572720"/>
          </a:xfrm>
        </p:spPr>
        <p:txBody>
          <a:bodyPr>
            <a:normAutofit/>
          </a:bodyPr>
          <a:lstStyle/>
          <a:p>
            <a:pPr>
              <a:lnSpc>
                <a:spcPct val="150000"/>
              </a:lnSpc>
            </a:pPr>
            <a:r>
              <a:rPr lang="en-US" dirty="0"/>
              <a:t>California has established various programs aimed at reducing juvenile recidivism.</a:t>
            </a:r>
          </a:p>
          <a:p>
            <a:pPr>
              <a:lnSpc>
                <a:spcPct val="150000"/>
              </a:lnSpc>
            </a:pPr>
            <a:r>
              <a:rPr lang="en-US" dirty="0"/>
              <a:t>One of the Programs is called REJUVENATE (Restoring Juvenile Ambition Through Engagement) in San Diego.</a:t>
            </a:r>
          </a:p>
          <a:p>
            <a:pPr>
              <a:lnSpc>
                <a:spcPct val="150000"/>
              </a:lnSpc>
            </a:pPr>
            <a:r>
              <a:rPr lang="en-US" dirty="0"/>
              <a:t>This is an intervention program for reducing violence and gang involvement among youth in San Diego.</a:t>
            </a:r>
          </a:p>
          <a:p>
            <a:pPr>
              <a:lnSpc>
                <a:spcPct val="150000"/>
              </a:lnSpc>
            </a:pPr>
            <a:r>
              <a:rPr lang="en-US" dirty="0"/>
              <a:t>The program aims at reducing gang violence by providing youth with skills, counseling, and work experience. The skills will help the youth avoid re-offending. </a:t>
            </a:r>
          </a:p>
          <a:p>
            <a:endParaRPr lang="en-KE" dirty="0"/>
          </a:p>
        </p:txBody>
      </p:sp>
    </p:spTree>
    <p:extLst>
      <p:ext uri="{BB962C8B-B14F-4D97-AF65-F5344CB8AC3E}">
        <p14:creationId xmlns:p14="http://schemas.microsoft.com/office/powerpoint/2010/main" val="42300692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2C5601-7768-460A-A4C6-20069DF6A955}"/>
              </a:ext>
            </a:extLst>
          </p:cNvPr>
          <p:cNvSpPr>
            <a:spLocks noGrp="1"/>
          </p:cNvSpPr>
          <p:nvPr>
            <p:ph type="title"/>
          </p:nvPr>
        </p:nvSpPr>
        <p:spPr>
          <a:xfrm>
            <a:off x="677334" y="432262"/>
            <a:ext cx="8596668" cy="1498138"/>
          </a:xfrm>
        </p:spPr>
        <p:txBody>
          <a:bodyPr>
            <a:normAutofit fontScale="90000"/>
          </a:bodyPr>
          <a:lstStyle/>
          <a:p>
            <a:r>
              <a:rPr lang="en-US" dirty="0"/>
              <a:t>Suggestions to improve aspects of juvenile justice system</a:t>
            </a:r>
            <a:br>
              <a:rPr lang="en-US" dirty="0"/>
            </a:br>
            <a:r>
              <a:rPr lang="en-US" dirty="0"/>
              <a:t>Community involvement</a:t>
            </a:r>
            <a:br>
              <a:rPr lang="en-US" dirty="0"/>
            </a:br>
            <a:endParaRPr lang="en-KE" dirty="0"/>
          </a:p>
        </p:txBody>
      </p:sp>
      <p:sp>
        <p:nvSpPr>
          <p:cNvPr id="3" name="Content Placeholder 2">
            <a:extLst>
              <a:ext uri="{FF2B5EF4-FFF2-40B4-BE49-F238E27FC236}">
                <a16:creationId xmlns:a16="http://schemas.microsoft.com/office/drawing/2014/main" id="{DAA82FE6-5F04-4707-861C-3AD9F58A6B7A}"/>
              </a:ext>
            </a:extLst>
          </p:cNvPr>
          <p:cNvSpPr>
            <a:spLocks noGrp="1"/>
          </p:cNvSpPr>
          <p:nvPr>
            <p:ph idx="1"/>
          </p:nvPr>
        </p:nvSpPr>
        <p:spPr>
          <a:xfrm>
            <a:off x="677334" y="2160589"/>
            <a:ext cx="8596668" cy="4456342"/>
          </a:xfrm>
        </p:spPr>
        <p:txBody>
          <a:bodyPr/>
          <a:lstStyle/>
          <a:p>
            <a:pPr>
              <a:lnSpc>
                <a:spcPct val="150000"/>
              </a:lnSpc>
            </a:pPr>
            <a:r>
              <a:rPr lang="en-US" dirty="0"/>
              <a:t>Community involvement can be improved through job creation and training programs. </a:t>
            </a:r>
          </a:p>
          <a:p>
            <a:pPr>
              <a:lnSpc>
                <a:spcPct val="150000"/>
              </a:lnSpc>
            </a:pPr>
            <a:r>
              <a:rPr lang="en-US" dirty="0"/>
              <a:t>The community needs to be organized so that it provides youth with skills and artwork that can be income-generating to prevent them from re-offending. </a:t>
            </a:r>
          </a:p>
          <a:p>
            <a:pPr>
              <a:lnSpc>
                <a:spcPct val="150000"/>
              </a:lnSpc>
            </a:pPr>
            <a:r>
              <a:rPr lang="en-US" dirty="0"/>
              <a:t>More sensitization on substance abuse.</a:t>
            </a:r>
          </a:p>
          <a:p>
            <a:pPr>
              <a:lnSpc>
                <a:spcPct val="150000"/>
              </a:lnSpc>
            </a:pPr>
            <a:r>
              <a:rPr lang="en-US" dirty="0"/>
              <a:t>More substance abuse programs need to be established. </a:t>
            </a:r>
          </a:p>
          <a:p>
            <a:pPr>
              <a:lnSpc>
                <a:spcPct val="150000"/>
              </a:lnSpc>
            </a:pPr>
            <a:r>
              <a:rPr lang="en-US" dirty="0"/>
              <a:t>The community should avoid stigmatizing the youth who are on probation or who have been released from incarceration. </a:t>
            </a:r>
          </a:p>
          <a:p>
            <a:endParaRPr lang="en-KE" dirty="0"/>
          </a:p>
        </p:txBody>
      </p:sp>
    </p:spTree>
    <p:extLst>
      <p:ext uri="{BB962C8B-B14F-4D97-AF65-F5344CB8AC3E}">
        <p14:creationId xmlns:p14="http://schemas.microsoft.com/office/powerpoint/2010/main" val="2208074295"/>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310</TotalTime>
  <Words>2608</Words>
  <Application>Microsoft Office PowerPoint</Application>
  <PresentationFormat>Widescreen</PresentationFormat>
  <Paragraphs>105</Paragraphs>
  <Slides>14</Slides>
  <Notes>12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14</vt:i4>
      </vt:variant>
    </vt:vector>
  </HeadingPairs>
  <TitlesOfParts>
    <vt:vector size="19" baseType="lpstr">
      <vt:lpstr>Arial</vt:lpstr>
      <vt:lpstr>Calibri</vt:lpstr>
      <vt:lpstr>Trebuchet MS</vt:lpstr>
      <vt:lpstr>Wingdings 3</vt:lpstr>
      <vt:lpstr>Facet</vt:lpstr>
      <vt:lpstr>Juvenile Justice Proposal presentation </vt:lpstr>
      <vt:lpstr>Community involvement and juvenile system</vt:lpstr>
      <vt:lpstr>Cont…</vt:lpstr>
      <vt:lpstr>Law enforcement</vt:lpstr>
      <vt:lpstr>Courts</vt:lpstr>
      <vt:lpstr>California: effectiveness in rehabilitating the youth </vt:lpstr>
      <vt:lpstr>Providing restorative justice</vt:lpstr>
      <vt:lpstr>Reducing recidivism</vt:lpstr>
      <vt:lpstr>Suggestions to improve aspects of juvenile justice system Community involvement </vt:lpstr>
      <vt:lpstr>law enforcement, courts and sentencing</vt:lpstr>
      <vt:lpstr>Corrections, Rehabilitation</vt:lpstr>
      <vt:lpstr>Rehabilitation</vt:lpstr>
      <vt:lpstr>Restorative justice, prevention of recidivism</vt:lpstr>
      <vt:lpstr>References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Proposal presentation </dc:title>
  <dc:creator>user</dc:creator>
  <cp:lastModifiedBy>user</cp:lastModifiedBy>
  <cp:revision>52</cp:revision>
  <dcterms:created xsi:type="dcterms:W3CDTF">2021-08-04T09:28:57Z</dcterms:created>
  <dcterms:modified xsi:type="dcterms:W3CDTF">2021-08-04T18:36:54Z</dcterms:modified>
</cp:coreProperties>
</file>